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8" r:id="rId8"/>
    <p:sldId id="259" r:id="rId9"/>
    <p:sldId id="263" r:id="rId10"/>
    <p:sldId id="262" r:id="rId11"/>
    <p:sldId id="265" r:id="rId12"/>
    <p:sldId id="266" r:id="rId13"/>
    <p:sldId id="261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587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16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82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02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48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77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4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03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10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23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C1916-45A9-4239-AA77-9531242F2C75}" type="datetimeFigureOut">
              <a:rPr lang="nl-NL" smtClean="0"/>
              <a:t>3-12-2020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83467-A120-44ED-9548-F2B769AD22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vc1msUruz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5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vormingsreacties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056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Je laat 9,0 g </a:t>
            </a:r>
            <a:r>
              <a:rPr lang="nl-NL" dirty="0" smtClean="0"/>
              <a:t>waterstofchloride (zoutzuur) </a:t>
            </a:r>
            <a:r>
              <a:rPr lang="nl-NL" dirty="0"/>
              <a:t>reageren met ammoniak. Er ontstaat salmiak.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a. Bereken hoeveel gram ammoniak je nodig hebt om alle waterstofchloride te laten reageren.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b. Bereken hoeveel gram salmiak je hebt gemaakt.</a:t>
            </a:r>
          </a:p>
        </p:txBody>
      </p:sp>
    </p:spTree>
    <p:extLst>
      <p:ext uri="{BB962C8B-B14F-4D97-AF65-F5344CB8AC3E}">
        <p14:creationId xmlns:p14="http://schemas.microsoft.com/office/powerpoint/2010/main" val="2710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Uitwerking: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057276" y="1690688"/>
            <a:ext cx="4159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zoutzuur (g) + ammoniak (g) -&gt; salmiak (s) </a:t>
            </a:r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057276" y="2337019"/>
            <a:ext cx="4122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gegeven		gevraagd 	      gevraagd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173270" y="2943980"/>
            <a:ext cx="3188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15		7	22</a:t>
            </a:r>
          </a:p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173270" y="3662582"/>
            <a:ext cx="354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9		?</a:t>
            </a:r>
            <a:endParaRPr lang="nl-NL" dirty="0"/>
          </a:p>
        </p:txBody>
      </p:sp>
      <p:cxnSp>
        <p:nvCxnSpPr>
          <p:cNvPr id="13" name="Rechte verbindingslijn 12"/>
          <p:cNvCxnSpPr/>
          <p:nvPr/>
        </p:nvCxnSpPr>
        <p:spPr>
          <a:xfrm flipV="1">
            <a:off x="1443038" y="3102164"/>
            <a:ext cx="1514475" cy="69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1126116" y="4479707"/>
            <a:ext cx="3143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a. 7 x 9 = 63		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    63: 15 = 4,2 gram Ammoniak 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992217" y="5529244"/>
            <a:ext cx="45079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b. zoutzuur (g) + ammoniak (g) -&gt; salmiak (s) 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      9                   + 4,2</a:t>
            </a:r>
            <a:r>
              <a:rPr lang="nl-NL" dirty="0">
                <a:solidFill>
                  <a:srgbClr val="FF0000"/>
                </a:solidFill>
              </a:rPr>
              <a:t>	</a:t>
            </a:r>
            <a:r>
              <a:rPr lang="nl-NL" dirty="0" smtClean="0">
                <a:solidFill>
                  <a:srgbClr val="FF0000"/>
                </a:solidFill>
              </a:rPr>
              <a:t>=   13, 2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    Dus 13, 2 gram salmiak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51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9612" y="14827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Calcium reageert met zwavel tot calciumsulfide.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a. Schrijf het reactieschema op.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b. Hoeveel gram calcium kan reageren met 12 gram zwavel?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c. Hoeveel calciumsulfide ontstaat er dan?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7415"/>
          <a:stretch/>
        </p:blipFill>
        <p:spPr>
          <a:xfrm>
            <a:off x="8346" y="3044825"/>
            <a:ext cx="12183654" cy="2374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72844"/>
          <a:stretch/>
        </p:blipFill>
        <p:spPr>
          <a:xfrm>
            <a:off x="0" y="5419725"/>
            <a:ext cx="12183654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9612" y="14827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Calcium reageert met zwavel tot calciumsulfide.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a. Schrijf het reactieschema op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b. Hoeveel gram calcium kan reageren met 12 gram zwavel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c. Hoeveel calciumsulfide ontstaat er dan?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257300" y="2314575"/>
            <a:ext cx="453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Calcium 	+ zwavel 		-&gt; calciumsulfide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166098" y="3201342"/>
            <a:ext cx="55272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Calcium 	+ zwavel 		-&gt; calciumsulfide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solidFill>
                  <a:srgbClr val="FF0000"/>
                </a:solidFill>
              </a:rPr>
              <a:t>1		   1,3			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?		   12	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1 x 12 = 12		12: 1,3 = 9,23 gram calcium</a:t>
            </a:r>
            <a:endParaRPr lang="nl-NL" dirty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1500188" y="3658394"/>
            <a:ext cx="1728787" cy="256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166097" y="4980622"/>
            <a:ext cx="48013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Calcium 	+ zwavel 		-&gt; calciumsulfide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solidFill>
                  <a:srgbClr val="FF0000"/>
                </a:solidFill>
              </a:rPr>
              <a:t>1		   1,3			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9,3	+	   12	= 21,3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21,3 gram calciumsulfide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6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237163"/>
            <a:ext cx="10515600" cy="93980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M opgaven stoffen mengen uit de wikiwijs chemische reacties.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6772" t="7617" r="28990" b="44726"/>
          <a:stretch/>
        </p:blipFill>
        <p:spPr>
          <a:xfrm>
            <a:off x="100013" y="242887"/>
            <a:ext cx="11680908" cy="48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Salmiak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endParaRPr lang="nl-NL" dirty="0" smtClean="0"/>
          </a:p>
          <a:p>
            <a:pPr marL="0" lvl="0" indent="0">
              <a:buNone/>
            </a:pPr>
            <a:endParaRPr lang="nl-NL" dirty="0" smtClean="0"/>
          </a:p>
          <a:p>
            <a:pPr marL="0" lvl="0" indent="0">
              <a:buNone/>
            </a:pPr>
            <a:endParaRPr lang="nl-NL" sz="11200" dirty="0"/>
          </a:p>
          <a:p>
            <a:pPr marL="0" lvl="0" indent="0">
              <a:buNone/>
            </a:pPr>
            <a:r>
              <a:rPr lang="nl-NL" sz="11200" dirty="0" smtClean="0"/>
              <a:t>g = gas</a:t>
            </a:r>
          </a:p>
          <a:p>
            <a:pPr marL="0" lvl="0" indent="0">
              <a:buNone/>
            </a:pPr>
            <a:r>
              <a:rPr lang="nl-NL" sz="11200" dirty="0" smtClean="0"/>
              <a:t>l = liquid (vloeibaar)</a:t>
            </a:r>
          </a:p>
          <a:p>
            <a:pPr marL="0" lvl="0" indent="0">
              <a:buNone/>
            </a:pPr>
            <a:r>
              <a:rPr lang="nl-NL" sz="11200" dirty="0" smtClean="0"/>
              <a:t>s = </a:t>
            </a:r>
            <a:r>
              <a:rPr lang="nl-NL" sz="11200" dirty="0" err="1" smtClean="0"/>
              <a:t>solid</a:t>
            </a:r>
            <a:r>
              <a:rPr lang="nl-NL" sz="11200" dirty="0" smtClean="0"/>
              <a:t> (vast)</a:t>
            </a:r>
          </a:p>
          <a:p>
            <a:pPr marL="0" lvl="0" indent="0">
              <a:buNone/>
            </a:pPr>
            <a:endParaRPr lang="nl-NL" sz="11200" dirty="0"/>
          </a:p>
          <a:p>
            <a:pPr lvl="0"/>
            <a:endParaRPr lang="nl-NL" sz="11200" dirty="0" smtClean="0"/>
          </a:p>
          <a:p>
            <a:pPr marL="0" lvl="0" indent="0">
              <a:buNone/>
            </a:pPr>
            <a:r>
              <a:rPr lang="nl-NL" sz="11200" dirty="0" smtClean="0"/>
              <a:t>zoutzuur </a:t>
            </a:r>
            <a:r>
              <a:rPr lang="nl-NL" sz="11200" dirty="0"/>
              <a:t>(g) + ammoniak (g) -&gt; salmiak (s) </a:t>
            </a:r>
            <a:endParaRPr lang="nl-NL" sz="11200" dirty="0" smtClean="0"/>
          </a:p>
          <a:p>
            <a:pPr marL="0" lvl="0" indent="0">
              <a:buNone/>
            </a:pPr>
            <a:endParaRPr lang="nl-NL" sz="11200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4vc1msUruz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48646" y="876845"/>
            <a:ext cx="6405154" cy="360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6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Vormingsreactie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nl-NL" dirty="0" smtClean="0"/>
          </a:p>
          <a:p>
            <a:pPr marL="0" lvl="0" indent="0">
              <a:buNone/>
            </a:pPr>
            <a:r>
              <a:rPr lang="nl-NL" sz="3600" dirty="0" smtClean="0"/>
              <a:t>vormingsreactie</a:t>
            </a:r>
            <a:r>
              <a:rPr lang="nl-NL" sz="3600" dirty="0"/>
              <a:t>= van 2 of meerdere stoffen maak je één stof</a:t>
            </a:r>
            <a:r>
              <a:rPr lang="nl-NL" sz="3600" dirty="0" smtClean="0"/>
              <a:t>.</a:t>
            </a:r>
          </a:p>
          <a:p>
            <a:pPr marL="0" lv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300" dirty="0" smtClean="0"/>
              <a:t>zoutzuur (g) + ammoniak (g) -&gt; salmiak (s) </a:t>
            </a:r>
          </a:p>
          <a:p>
            <a:pPr marL="0" lv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855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 van behoud van 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Wet </a:t>
            </a:r>
            <a:r>
              <a:rPr lang="nl-NL" b="1" dirty="0"/>
              <a:t>van Behoud van </a:t>
            </a:r>
            <a:r>
              <a:rPr lang="nl-NL" b="1" dirty="0" smtClean="0"/>
              <a:t>Massa = </a:t>
            </a:r>
            <a:r>
              <a:rPr lang="nl-NL" dirty="0" smtClean="0"/>
              <a:t>de </a:t>
            </a:r>
            <a:r>
              <a:rPr lang="nl-NL" dirty="0"/>
              <a:t>Wet van </a:t>
            </a:r>
            <a:r>
              <a:rPr lang="nl-NL" dirty="0" err="1" smtClean="0"/>
              <a:t>Lavoisier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2400" dirty="0" smtClean="0"/>
              <a:t>De massa van alle stoffen voor de reactie = De massa van alle stoffen na de reactie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663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3912"/>
            <a:ext cx="12183654" cy="557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9613" y="9255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Met behulp van deze massaverhoudingen kun je gaan rekenen aan reacties.</a:t>
            </a:r>
          </a:p>
          <a:p>
            <a:pPr marL="0" indent="0">
              <a:buNone/>
            </a:pPr>
            <a:r>
              <a:rPr lang="nl-NL" dirty="0"/>
              <a:t>Hoe ga je dit systematisch aanpakken?</a:t>
            </a:r>
          </a:p>
          <a:p>
            <a:pPr marL="0" indent="0">
              <a:buNone/>
            </a:pPr>
            <a:r>
              <a:rPr lang="nl-NL" dirty="0"/>
              <a:t>1. Schrijf het reactieschema op</a:t>
            </a:r>
          </a:p>
          <a:p>
            <a:pPr marL="0" indent="0">
              <a:buNone/>
            </a:pPr>
            <a:r>
              <a:rPr lang="nl-NL" dirty="0"/>
              <a:t>2. Schrijf op welke stof gegeven is en welke wordt gevraagd.</a:t>
            </a:r>
          </a:p>
          <a:p>
            <a:pPr marL="0" indent="0">
              <a:buNone/>
            </a:pPr>
            <a:r>
              <a:rPr lang="nl-NL" dirty="0"/>
              <a:t>3. Schrijf de massaverhouding eronder.</a:t>
            </a:r>
          </a:p>
          <a:p>
            <a:pPr marL="0" indent="0">
              <a:buNone/>
            </a:pPr>
            <a:r>
              <a:rPr lang="nl-NL" dirty="0"/>
              <a:t>4. Schrijf de gegeven massa op onder de stof waarover het gaat.</a:t>
            </a:r>
          </a:p>
          <a:p>
            <a:pPr marL="0" indent="0">
              <a:buNone/>
            </a:pPr>
            <a:r>
              <a:rPr lang="nl-NL" dirty="0"/>
              <a:t>5. Reken met behulp van de verhoudingen de gevraagde massa uit. Gebruik hiervoor de tabel.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47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Voorbeeld: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6750" y="1400175"/>
            <a:ext cx="6748463" cy="50371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400" dirty="0" smtClean="0"/>
              <a:t>Stel ik heb 10 gram zoutzuur. Hoeveel ammoniak heb ik nodig om zoutzuur te maken?</a:t>
            </a:r>
          </a:p>
          <a:p>
            <a:pPr marL="514350" indent="-514350">
              <a:buAutoNum type="arabicPeriod"/>
            </a:pPr>
            <a:r>
              <a:rPr lang="nl-NL" sz="2400" dirty="0" smtClean="0"/>
              <a:t>Schrijf </a:t>
            </a:r>
            <a:r>
              <a:rPr lang="nl-NL" sz="2400" dirty="0"/>
              <a:t>het reactieschema </a:t>
            </a:r>
            <a:r>
              <a:rPr lang="nl-NL" sz="2400" dirty="0" smtClean="0"/>
              <a:t>op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2</a:t>
            </a:r>
            <a:r>
              <a:rPr lang="nl-NL" sz="2400" dirty="0"/>
              <a:t>. Schrijf op welke stof gegeven is en welke wordt gevraagd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3</a:t>
            </a:r>
            <a:r>
              <a:rPr lang="nl-NL" sz="2400" dirty="0"/>
              <a:t>. Schrijf de massaverhouding eronder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nl-NL" sz="2400" dirty="0" smtClean="0"/>
              <a:t>4</a:t>
            </a:r>
            <a:r>
              <a:rPr lang="nl-NL" sz="2400" dirty="0"/>
              <a:t>. Schrijf de gegeven massa op onder de stof waarover het gaat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5</a:t>
            </a:r>
            <a:r>
              <a:rPr lang="nl-NL" sz="2400" dirty="0"/>
              <a:t>. Reken met behulp van de verhoudingen de gevraagde massa uit. Gebruik hiervoor de tabel.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686676" y="2033805"/>
            <a:ext cx="4159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zoutzuur (g) + ammoniak (g) -&gt; salmiak (s) </a:t>
            </a:r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686676" y="2886651"/>
            <a:ext cx="2882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gegeven		gevraagd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045558" y="3918744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15		7</a:t>
            </a:r>
          </a:p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8045558" y="4690269"/>
            <a:ext cx="2138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10		?</a:t>
            </a:r>
          </a:p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8053602" y="5790982"/>
            <a:ext cx="1196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10 x 7 = 70</a:t>
            </a:r>
          </a:p>
          <a:p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 flipV="1">
            <a:off x="8472488" y="4129088"/>
            <a:ext cx="1400175" cy="821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8053602" y="6211669"/>
            <a:ext cx="1813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70 : 15= 4,7 gram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41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Voorbeeld: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6750" y="1400175"/>
            <a:ext cx="6748463" cy="50371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Stel ik wil 50 gram salmiak maken. </a:t>
            </a:r>
          </a:p>
          <a:p>
            <a:pPr marL="457200" indent="-457200">
              <a:buAutoNum type="alphaLcPeriod"/>
            </a:pPr>
            <a:r>
              <a:rPr lang="nl-NL" sz="2400" dirty="0" smtClean="0"/>
              <a:t>Hoeveel zoutzuur heb ik nodig?</a:t>
            </a:r>
          </a:p>
          <a:p>
            <a:pPr marL="457200" indent="-457200">
              <a:buAutoNum type="alphaLcPeriod"/>
            </a:pPr>
            <a:r>
              <a:rPr lang="nl-NL" sz="2400" dirty="0" smtClean="0"/>
              <a:t>Hoeveel ammoniak heb ik nodig?</a:t>
            </a:r>
          </a:p>
          <a:p>
            <a:pPr marL="514350" indent="-514350">
              <a:buAutoNum type="arabicPeriod"/>
            </a:pPr>
            <a:r>
              <a:rPr lang="nl-NL" sz="2400" dirty="0" smtClean="0"/>
              <a:t>Schrijf </a:t>
            </a:r>
            <a:r>
              <a:rPr lang="nl-NL" sz="2400" dirty="0"/>
              <a:t>het reactieschema </a:t>
            </a:r>
            <a:r>
              <a:rPr lang="nl-NL" sz="2400" dirty="0" smtClean="0"/>
              <a:t>op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2</a:t>
            </a:r>
            <a:r>
              <a:rPr lang="nl-NL" sz="2400" dirty="0"/>
              <a:t>. Schrijf op welke stof gegeven is en welke wordt gevraagd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3</a:t>
            </a:r>
            <a:r>
              <a:rPr lang="nl-NL" sz="2400" dirty="0"/>
              <a:t>. Schrijf de massaverhouding eronder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nl-NL" sz="2400" dirty="0" smtClean="0"/>
              <a:t>4</a:t>
            </a:r>
            <a:r>
              <a:rPr lang="nl-NL" sz="2400" dirty="0"/>
              <a:t>. Schrijf de gegeven massa op onder de stof waarover het gaat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5</a:t>
            </a:r>
            <a:r>
              <a:rPr lang="nl-NL" sz="2400" dirty="0"/>
              <a:t>. Reken met behulp van de verhoudingen de gevraagde massa uit. Gebruik hiervoor de tabel.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686676" y="2033805"/>
            <a:ext cx="4159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zoutzuur (g) + ammoniak (g) -&gt; salmiak (s) </a:t>
            </a:r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686676" y="2886651"/>
            <a:ext cx="4055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gevraagd		gevraagd 	      gegeven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045558" y="3918744"/>
            <a:ext cx="3188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15		7	22</a:t>
            </a:r>
          </a:p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8045558" y="4690269"/>
            <a:ext cx="3541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?</a:t>
            </a:r>
            <a:r>
              <a:rPr lang="nl-NL" dirty="0" smtClean="0">
                <a:solidFill>
                  <a:srgbClr val="FF0000"/>
                </a:solidFill>
              </a:rPr>
              <a:t>		?                50</a:t>
            </a:r>
          </a:p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8053602" y="5790982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5</a:t>
            </a:r>
            <a:r>
              <a:rPr lang="nl-NL" dirty="0" smtClean="0">
                <a:solidFill>
                  <a:srgbClr val="FF0000"/>
                </a:solidFill>
              </a:rPr>
              <a:t>0 x 7 = 350</a:t>
            </a:r>
          </a:p>
          <a:p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10115550" y="4171950"/>
            <a:ext cx="685800" cy="642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8053602" y="6211669"/>
            <a:ext cx="2047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350 : 22= 15,9 gram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228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Voorbeeld: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6750" y="1400175"/>
            <a:ext cx="6748463" cy="50371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Stel ik wil 50 gram salmiak maken. </a:t>
            </a:r>
          </a:p>
          <a:p>
            <a:pPr marL="457200" indent="-457200">
              <a:buAutoNum type="alphaLcPeriod"/>
            </a:pPr>
            <a:r>
              <a:rPr lang="nl-NL" sz="2400" dirty="0" smtClean="0"/>
              <a:t>Hoeveel zoutzuur heb ik nodig?</a:t>
            </a:r>
          </a:p>
          <a:p>
            <a:pPr marL="457200" indent="-457200">
              <a:buAutoNum type="alphaLcPeriod"/>
            </a:pPr>
            <a:r>
              <a:rPr lang="nl-NL" sz="2400" dirty="0" smtClean="0"/>
              <a:t>Hoeveel ammoniak heb ik nodig?</a:t>
            </a:r>
          </a:p>
          <a:p>
            <a:pPr marL="514350" indent="-514350">
              <a:buAutoNum type="arabicPeriod"/>
            </a:pPr>
            <a:r>
              <a:rPr lang="nl-NL" sz="2400" dirty="0" smtClean="0"/>
              <a:t>Schrijf </a:t>
            </a:r>
            <a:r>
              <a:rPr lang="nl-NL" sz="2400" dirty="0"/>
              <a:t>het reactieschema </a:t>
            </a:r>
            <a:r>
              <a:rPr lang="nl-NL" sz="2400" dirty="0" smtClean="0"/>
              <a:t>op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2</a:t>
            </a:r>
            <a:r>
              <a:rPr lang="nl-NL" sz="2400" dirty="0"/>
              <a:t>. Schrijf op welke stof gegeven is en welke wordt gevraagd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3</a:t>
            </a:r>
            <a:r>
              <a:rPr lang="nl-NL" sz="2400" dirty="0"/>
              <a:t>. Schrijf de massaverhouding eronder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nl-NL" sz="2400" dirty="0" smtClean="0"/>
              <a:t>4</a:t>
            </a:r>
            <a:r>
              <a:rPr lang="nl-NL" sz="2400" dirty="0"/>
              <a:t>. Schrijf de gegeven massa op onder de stof waarover het gaat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5</a:t>
            </a:r>
            <a:r>
              <a:rPr lang="nl-NL" sz="2400" dirty="0"/>
              <a:t>. Reken met behulp van de verhoudingen de gevraagde massa uit. Gebruik hiervoor de tabel.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686676" y="2033805"/>
            <a:ext cx="4159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zoutzuur (g) + ammoniak (g) -&gt; salmiak (s) </a:t>
            </a:r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686676" y="2886651"/>
            <a:ext cx="4055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gevraagd		gevraagd 	      gegeven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045558" y="3918744"/>
            <a:ext cx="3188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15		7	22</a:t>
            </a:r>
          </a:p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8045558" y="4690269"/>
            <a:ext cx="3541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?</a:t>
            </a:r>
            <a:r>
              <a:rPr lang="nl-NL" dirty="0" smtClean="0">
                <a:solidFill>
                  <a:srgbClr val="FF0000"/>
                </a:solidFill>
              </a:rPr>
              <a:t>		15,9                50</a:t>
            </a:r>
          </a:p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8006123" y="5158621"/>
            <a:ext cx="17956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50-15,9 = 34,1 g  </a:t>
            </a:r>
          </a:p>
          <a:p>
            <a:endParaRPr lang="nl-NL" dirty="0" smtClean="0">
              <a:solidFill>
                <a:srgbClr val="FF0000"/>
              </a:solidFill>
            </a:endParaRPr>
          </a:p>
          <a:p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8429625" y="4114800"/>
            <a:ext cx="2804626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8091883" y="5620286"/>
            <a:ext cx="16241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of kruislings 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50 x 15 = 750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750:22 = 34,1 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281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19175C-0EAD-4B3B-85ED-0D298B7420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D98EFE-DC79-4601-BE5A-59CFC02810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D95807-5FBF-47ED-AA91-3F3CFD1847CE}">
  <ds:schemaRefs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4cf5622-c7f8-4ecf-a16b-d0c1e0637fa1"/>
    <ds:schemaRef ds:uri="03c1073f-59ca-4b02-9a54-25651d767f09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825</Words>
  <Application>Microsoft Office PowerPoint</Application>
  <PresentationFormat>Breedbeeld</PresentationFormat>
  <Paragraphs>116</Paragraphs>
  <Slides>14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Les 5</vt:lpstr>
      <vt:lpstr>Salmiak</vt:lpstr>
      <vt:lpstr>Vormingsreactie</vt:lpstr>
      <vt:lpstr>Wet van behoud van massa</vt:lpstr>
      <vt:lpstr>PowerPoint-presentatie</vt:lpstr>
      <vt:lpstr>PowerPoint-presentatie</vt:lpstr>
      <vt:lpstr>Voorbeeld: </vt:lpstr>
      <vt:lpstr>Voorbeeld: </vt:lpstr>
      <vt:lpstr>Voorbeeld: </vt:lpstr>
      <vt:lpstr>Opgave 1</vt:lpstr>
      <vt:lpstr>Uitwerking: </vt:lpstr>
      <vt:lpstr>Opgave 2</vt:lpstr>
      <vt:lpstr>Opgave 2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5</dc:title>
  <dc:creator>Kleijnen, JJC (Janny) de</dc:creator>
  <cp:lastModifiedBy>Kleijnen, JJC (Janny) de</cp:lastModifiedBy>
  <cp:revision>9</cp:revision>
  <dcterms:created xsi:type="dcterms:W3CDTF">2020-12-02T14:05:36Z</dcterms:created>
  <dcterms:modified xsi:type="dcterms:W3CDTF">2020-12-03T19:15:53Z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